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41" r:id="rId1"/>
  </p:sldMasterIdLst>
  <p:sldIdLst>
    <p:sldId id="256" r:id="rId2"/>
    <p:sldId id="257" r:id="rId3"/>
    <p:sldId id="258" r:id="rId4"/>
    <p:sldId id="261" r:id="rId5"/>
    <p:sldId id="265" r:id="rId6"/>
    <p:sldId id="263" r:id="rId7"/>
    <p:sldId id="266" r:id="rId8"/>
    <p:sldId id="267" r:id="rId9"/>
    <p:sldId id="262" r:id="rId10"/>
    <p:sldId id="259" r:id="rId11"/>
    <p:sldId id="26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/>
    <p:restoredTop sz="94615"/>
  </p:normalViewPr>
  <p:slideViewPr>
    <p:cSldViewPr snapToGrid="0" snapToObjects="1">
      <p:cViewPr varScale="1">
        <p:scale>
          <a:sx n="69" d="100"/>
          <a:sy n="69" d="100"/>
        </p:scale>
        <p:origin x="208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2014-2015 outbreak: Cases and deaths</a:t>
            </a:r>
          </a:p>
          <a:p>
            <a:pPr>
              <a:defRPr/>
            </a:pPr>
            <a:r>
              <a:rPr lang="en-US" sz="2400" dirty="0" smtClean="0"/>
              <a:t>data through 27 March</a:t>
            </a:r>
            <a:r>
              <a:rPr lang="en-US" sz="2400" baseline="0" dirty="0" smtClean="0"/>
              <a:t> 2016</a:t>
            </a:r>
            <a:r>
              <a:rPr lang="en-US" sz="2400" dirty="0" smtClean="0"/>
              <a:t> 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536727406227641"/>
          <c:y val="0.171787149429808"/>
          <c:w val="0.932785591599868"/>
          <c:h val="0.656345411900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Guinea</c:v>
                </c:pt>
                <c:pt idx="1">
                  <c:v>Liberia</c:v>
                </c:pt>
                <c:pt idx="2">
                  <c:v>Sierra Leone</c:v>
                </c:pt>
                <c:pt idx="3">
                  <c:v>Italy</c:v>
                </c:pt>
                <c:pt idx="4">
                  <c:v>Mali</c:v>
                </c:pt>
                <c:pt idx="5">
                  <c:v>Nigeria</c:v>
                </c:pt>
                <c:pt idx="6">
                  <c:v>Senegal</c:v>
                </c:pt>
                <c:pt idx="7">
                  <c:v>Spain</c:v>
                </c:pt>
                <c:pt idx="8">
                  <c:v>United Kingdom</c:v>
                </c:pt>
                <c:pt idx="9">
                  <c:v>USA</c:v>
                </c:pt>
                <c:pt idx="10">
                  <c:v>Total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3811.0</c:v>
                </c:pt>
                <c:pt idx="1">
                  <c:v>10675.0</c:v>
                </c:pt>
                <c:pt idx="2">
                  <c:v>14124.0</c:v>
                </c:pt>
                <c:pt idx="3">
                  <c:v>1.0</c:v>
                </c:pt>
                <c:pt idx="4">
                  <c:v>8.0</c:v>
                </c:pt>
                <c:pt idx="5">
                  <c:v>20.0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4.0</c:v>
                </c:pt>
                <c:pt idx="10">
                  <c:v>28646.0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Guinea</c:v>
                </c:pt>
                <c:pt idx="1">
                  <c:v>Liberia</c:v>
                </c:pt>
                <c:pt idx="2">
                  <c:v>Sierra Leone</c:v>
                </c:pt>
                <c:pt idx="3">
                  <c:v>Italy</c:v>
                </c:pt>
                <c:pt idx="4">
                  <c:v>Mali</c:v>
                </c:pt>
                <c:pt idx="5">
                  <c:v>Nigeria</c:v>
                </c:pt>
                <c:pt idx="6">
                  <c:v>Senegal</c:v>
                </c:pt>
                <c:pt idx="7">
                  <c:v>Spain</c:v>
                </c:pt>
                <c:pt idx="8">
                  <c:v>United Kingdom</c:v>
                </c:pt>
                <c:pt idx="9">
                  <c:v>USA</c:v>
                </c:pt>
                <c:pt idx="10">
                  <c:v>Total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2543.0</c:v>
                </c:pt>
                <c:pt idx="1">
                  <c:v>4809.0</c:v>
                </c:pt>
                <c:pt idx="2">
                  <c:v>3956.0</c:v>
                </c:pt>
                <c:pt idx="3">
                  <c:v>0.0</c:v>
                </c:pt>
                <c:pt idx="4">
                  <c:v>6.0</c:v>
                </c:pt>
                <c:pt idx="5">
                  <c:v>8.0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11323.0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383360"/>
        <c:axId val="2142463760"/>
      </c:barChart>
      <c:catAx>
        <c:axId val="21423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463760"/>
        <c:crosses val="autoZero"/>
        <c:auto val="1"/>
        <c:lblAlgn val="ctr"/>
        <c:lblOffset val="100"/>
        <c:noMultiLvlLbl val="0"/>
      </c:catAx>
      <c:valAx>
        <c:axId val="2142463760"/>
        <c:scaling>
          <c:orientation val="minMax"/>
          <c:max val="3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075238113126"/>
          <c:y val="0.165869394515486"/>
          <c:w val="0.302556932769552"/>
          <c:h val="0.0778412938654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7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5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21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6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0907A43-2B8F-0244-BE20-590842D81E88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0FB4E31-0314-EE42-92AF-EDA3A7EF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43" r:id="rId2"/>
    <p:sldLayoutId id="2147485644" r:id="rId3"/>
    <p:sldLayoutId id="2147485645" r:id="rId4"/>
    <p:sldLayoutId id="2147485646" r:id="rId5"/>
    <p:sldLayoutId id="2147485647" r:id="rId6"/>
    <p:sldLayoutId id="2147485648" r:id="rId7"/>
    <p:sldLayoutId id="2147485649" r:id="rId8"/>
    <p:sldLayoutId id="2147485650" r:id="rId9"/>
    <p:sldLayoutId id="2147485651" r:id="rId10"/>
    <p:sldLayoutId id="214748565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FDA Fast-Tracking of </a:t>
            </a:r>
            <a:r>
              <a:rPr lang="en-US" dirty="0" smtClean="0"/>
              <a:t>Ebola </a:t>
            </a:r>
            <a:r>
              <a:rPr lang="en-US" dirty="0"/>
              <a:t>and </a:t>
            </a:r>
            <a:r>
              <a:rPr lang="en-US" dirty="0" err="1" smtClean="0"/>
              <a:t>Zika</a:t>
            </a:r>
            <a:r>
              <a:rPr lang="en-US" dirty="0" smtClean="0"/>
              <a:t>: HEALTH/IP Lessons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2149856"/>
          </a:xfrm>
        </p:spPr>
        <p:txBody>
          <a:bodyPr/>
          <a:lstStyle/>
          <a:p>
            <a:r>
              <a:rPr lang="en-US" dirty="0" smtClean="0"/>
              <a:t>Ana Santos Rutschman</a:t>
            </a:r>
          </a:p>
          <a:p>
            <a:endParaRPr lang="en-US" dirty="0" smtClean="0"/>
          </a:p>
          <a:p>
            <a:r>
              <a:rPr lang="en-US" dirty="0"/>
              <a:t>Nova Law Review Symposium </a:t>
            </a:r>
          </a:p>
          <a:p>
            <a:r>
              <a:rPr lang="en-US" dirty="0"/>
              <a:t>October </a:t>
            </a:r>
            <a:r>
              <a:rPr lang="en-US" dirty="0" smtClean="0"/>
              <a:t>14, </a:t>
            </a:r>
            <a:r>
              <a:rPr lang="en-US" dirty="0"/>
              <a:t>2016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27472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Ebola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480406"/>
            <a:ext cx="10517935" cy="4860193"/>
          </a:xfrm>
        </p:spPr>
        <p:txBody>
          <a:bodyPr>
            <a:noAutofit/>
          </a:bodyPr>
          <a:lstStyle/>
          <a:p>
            <a:r>
              <a:rPr lang="en-US" sz="2400" dirty="0" smtClean="0"/>
              <a:t>Outbreak began March 2014</a:t>
            </a:r>
            <a:endParaRPr lang="en-US" sz="2400" dirty="0" smtClean="0"/>
          </a:p>
          <a:p>
            <a:r>
              <a:rPr lang="en-US" sz="2400" dirty="0" smtClean="0"/>
              <a:t>Filoviruses added to PRV in December 2014</a:t>
            </a:r>
          </a:p>
          <a:p>
            <a:pPr lvl="1"/>
            <a:r>
              <a:rPr lang="en-US" sz="2000" dirty="0" smtClean="0"/>
              <a:t>Ebola (5 strains), Marburg and </a:t>
            </a:r>
            <a:r>
              <a:rPr lang="en-US" sz="2000" dirty="0" err="1" smtClean="0"/>
              <a:t>Cuevavirus</a:t>
            </a:r>
            <a:endParaRPr lang="en-US" sz="2000" dirty="0" smtClean="0"/>
          </a:p>
          <a:p>
            <a:r>
              <a:rPr lang="en-US" sz="2400" dirty="0" smtClean="0"/>
              <a:t>Most advanced Ebola vaccine candidates:</a:t>
            </a:r>
          </a:p>
          <a:p>
            <a:pPr lvl="1"/>
            <a:r>
              <a:rPr lang="en-US" sz="2000" dirty="0" smtClean="0"/>
              <a:t>ChAd3-ZEBOV (GSK; NIAID)</a:t>
            </a:r>
          </a:p>
          <a:p>
            <a:pPr lvl="1"/>
            <a:r>
              <a:rPr lang="en-US" sz="2000" dirty="0" smtClean="0"/>
              <a:t>VSV-EBOV (</a:t>
            </a:r>
            <a:r>
              <a:rPr lang="en-US" sz="2000" dirty="0" err="1" smtClean="0"/>
              <a:t>NewLink</a:t>
            </a:r>
            <a:r>
              <a:rPr lang="en-US" sz="2000" dirty="0" smtClean="0"/>
              <a:t>/Merck; </a:t>
            </a:r>
            <a:r>
              <a:rPr lang="en-US" sz="2000" dirty="0"/>
              <a:t>Public Health Agency of </a:t>
            </a:r>
            <a:r>
              <a:rPr lang="en-US" sz="2000" dirty="0" smtClean="0"/>
              <a:t>Canada)</a:t>
            </a:r>
          </a:p>
          <a:p>
            <a:r>
              <a:rPr lang="en-US" sz="2400" dirty="0" smtClean="0"/>
              <a:t>Phase I clinical trials concluded in January</a:t>
            </a:r>
          </a:p>
          <a:p>
            <a:r>
              <a:rPr lang="en-US" sz="2400" dirty="0" smtClean="0"/>
              <a:t>Phases </a:t>
            </a:r>
            <a:r>
              <a:rPr lang="en-US" sz="2400" dirty="0"/>
              <a:t>II and </a:t>
            </a:r>
            <a:r>
              <a:rPr lang="en-US" sz="2400" dirty="0" smtClean="0"/>
              <a:t>III </a:t>
            </a:r>
            <a:r>
              <a:rPr lang="en-US" sz="2400" dirty="0"/>
              <a:t>clinical trials for VSV-EBOV are </a:t>
            </a:r>
            <a:r>
              <a:rPr lang="en-US" sz="2400" dirty="0" smtClean="0"/>
              <a:t>underway</a:t>
            </a:r>
          </a:p>
          <a:p>
            <a:r>
              <a:rPr lang="en-US" sz="2400" dirty="0" smtClean="0"/>
              <a:t>Formation of partnerships to develop the vaccines pre-dates PRV</a:t>
            </a:r>
            <a:endParaRPr lang="en-US" sz="2400" dirty="0" smtClean="0"/>
          </a:p>
          <a:p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2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ZIKA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739644"/>
            <a:ext cx="9236964" cy="3927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Outbreak began May 2015 (officially)</a:t>
            </a:r>
          </a:p>
          <a:p>
            <a:r>
              <a:rPr lang="en-US" sz="2400" dirty="0" err="1" smtClean="0"/>
              <a:t>Zika</a:t>
            </a:r>
            <a:r>
              <a:rPr lang="en-US" sz="2400" dirty="0" smtClean="0"/>
              <a:t> </a:t>
            </a:r>
            <a:r>
              <a:rPr lang="en-US" sz="2400" dirty="0" smtClean="0"/>
              <a:t>added to PRV in April </a:t>
            </a:r>
            <a:r>
              <a:rPr lang="en-US" sz="2400" dirty="0" smtClean="0"/>
              <a:t>2016</a:t>
            </a:r>
          </a:p>
          <a:p>
            <a:r>
              <a:rPr lang="en-US" sz="2400" dirty="0" smtClean="0"/>
              <a:t>Science on </a:t>
            </a:r>
            <a:r>
              <a:rPr lang="en-US" sz="2400" dirty="0" err="1" smtClean="0"/>
              <a:t>Zika</a:t>
            </a:r>
            <a:r>
              <a:rPr lang="en-US" sz="2400" dirty="0" smtClean="0"/>
              <a:t> significantly less well understood than on Ebola</a:t>
            </a:r>
          </a:p>
          <a:p>
            <a:r>
              <a:rPr lang="en-US" sz="2400" dirty="0" smtClean="0"/>
              <a:t>Three vaccine candidates in Phase I</a:t>
            </a:r>
          </a:p>
          <a:p>
            <a:pPr lvl="1"/>
            <a:r>
              <a:rPr lang="en-US" sz="2200" dirty="0" err="1" smtClean="0"/>
              <a:t>Inovio</a:t>
            </a:r>
            <a:r>
              <a:rPr lang="en-US" sz="2200" dirty="0" smtClean="0"/>
              <a:t> (June 2016)</a:t>
            </a:r>
          </a:p>
          <a:p>
            <a:pPr lvl="1"/>
            <a:r>
              <a:rPr lang="en-US" sz="2200" dirty="0" smtClean="0"/>
              <a:t>NIH</a:t>
            </a:r>
            <a:r>
              <a:rPr lang="en-US" sz="2200" dirty="0"/>
              <a:t> </a:t>
            </a:r>
            <a:r>
              <a:rPr lang="en-US" sz="2200" dirty="0" smtClean="0"/>
              <a:t>(August 2016)</a:t>
            </a:r>
          </a:p>
          <a:p>
            <a:pPr lvl="1"/>
            <a:r>
              <a:rPr lang="en-US" sz="2200" dirty="0" smtClean="0"/>
              <a:t>Bharat Biotech, India (announced October 2016)</a:t>
            </a:r>
          </a:p>
          <a:p>
            <a:r>
              <a:rPr lang="en-US" sz="2400" dirty="0"/>
              <a:t>Formation of partnerships to develop the vaccines pre-dates PRV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880" y="3059190"/>
            <a:ext cx="4815840" cy="4907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a.rutschman@depaul.edu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142875" y="-6521"/>
          <a:ext cx="12049124" cy="685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63341" y="6519446"/>
            <a:ext cx="650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from </a:t>
            </a:r>
            <a:r>
              <a:rPr lang="en-US" sz="1600" i="1" dirty="0" smtClean="0"/>
              <a:t>Ebola Situation Reports</a:t>
            </a:r>
            <a:r>
              <a:rPr lang="en-US" sz="1600" dirty="0" smtClean="0"/>
              <a:t>, World Health Organization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138" y="956083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Outbreaks from an IP Perspective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2603500"/>
            <a:ext cx="10629900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pre-existing incentives to R&amp;D</a:t>
            </a:r>
          </a:p>
          <a:p>
            <a:endParaRPr lang="en-US" sz="2400" dirty="0" smtClean="0"/>
          </a:p>
          <a:p>
            <a:r>
              <a:rPr lang="en-US" sz="2400" dirty="0" smtClean="0"/>
              <a:t>Licensing stalemates during early stages of the Ebola outbreak</a:t>
            </a:r>
          </a:p>
          <a:p>
            <a:endParaRPr lang="en-US" sz="2400" dirty="0"/>
          </a:p>
          <a:p>
            <a:r>
              <a:rPr lang="en-US" sz="2400" dirty="0" smtClean="0"/>
              <a:t>Growing fear factor (both Ebola and </a:t>
            </a:r>
            <a:r>
              <a:rPr lang="en-US" sz="2400" dirty="0" err="1" smtClean="0"/>
              <a:t>Zika</a:t>
            </a:r>
            <a:r>
              <a:rPr lang="en-US" sz="2400" dirty="0" smtClean="0"/>
              <a:t>)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623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Priority Review Vouchers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1" y="2153412"/>
            <a:ext cx="10553700" cy="4539487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2007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neglected </a:t>
            </a:r>
            <a:r>
              <a:rPr lang="en-US" sz="2400" dirty="0">
                <a:solidFill>
                  <a:schemeClr val="tx1"/>
                </a:solidFill>
              </a:rPr>
              <a:t>tropical </a:t>
            </a:r>
            <a:r>
              <a:rPr lang="en-US" sz="2400" dirty="0" smtClean="0">
                <a:solidFill>
                  <a:schemeClr val="tx1"/>
                </a:solidFill>
              </a:rPr>
              <a:t>diseases (e.g</a:t>
            </a:r>
            <a:r>
              <a:rPr lang="en-US" sz="2400" dirty="0" smtClean="0">
                <a:solidFill>
                  <a:schemeClr val="tx1"/>
                </a:solidFill>
              </a:rPr>
              <a:t>., dengue</a:t>
            </a:r>
            <a:r>
              <a:rPr lang="en-US" sz="2400" dirty="0" smtClean="0">
                <a:solidFill>
                  <a:schemeClr val="tx1"/>
                </a:solidFill>
              </a:rPr>
              <a:t>, malaria, cholera)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2012  rare </a:t>
            </a:r>
            <a:r>
              <a:rPr lang="en-US" sz="2400" dirty="0">
                <a:solidFill>
                  <a:schemeClr val="tx1"/>
                </a:solidFill>
              </a:rPr>
              <a:t>pediatric </a:t>
            </a:r>
            <a:r>
              <a:rPr lang="en-US" sz="2400" dirty="0" smtClean="0">
                <a:solidFill>
                  <a:schemeClr val="tx1"/>
                </a:solidFill>
              </a:rPr>
              <a:t>diseases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2014  Ebola 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2016  </a:t>
            </a:r>
            <a:r>
              <a:rPr lang="en-US" sz="2400" dirty="0" err="1" smtClean="0">
                <a:solidFill>
                  <a:schemeClr val="tx1"/>
                </a:solidFill>
              </a:rPr>
              <a:t>Zika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Mechanics of </a:t>
            </a:r>
            <a:r>
              <a:rPr lang="en-US" dirty="0" err="1" smtClean="0">
                <a:solidFill>
                  <a:srgbClr val="C00000"/>
                </a:solidFill>
              </a:rPr>
              <a:t>prv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374900"/>
            <a:ext cx="11734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Awarded to sponsor who obtains FDA approval of drug for eligible disease</a:t>
            </a:r>
          </a:p>
          <a:p>
            <a:r>
              <a:rPr lang="en-US" sz="2800" dirty="0" smtClean="0"/>
              <a:t>Voucher can be applied to a second, unrelated drug</a:t>
            </a:r>
          </a:p>
          <a:p>
            <a:r>
              <a:rPr lang="en-US" sz="2800" dirty="0"/>
              <a:t>Voucher fee: $2.7 million (FY 2016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Plus: </a:t>
            </a:r>
            <a:r>
              <a:rPr lang="en-US" sz="2800" dirty="0"/>
              <a:t>standard new drug filing fee </a:t>
            </a:r>
            <a:r>
              <a:rPr lang="en-US" sz="2800" dirty="0" smtClean="0"/>
              <a:t>($</a:t>
            </a:r>
            <a:r>
              <a:rPr lang="en-US" sz="2800" dirty="0"/>
              <a:t>2.4 </a:t>
            </a:r>
            <a:r>
              <a:rPr lang="en-US" sz="2800" dirty="0" smtClean="0"/>
              <a:t>million)</a:t>
            </a:r>
          </a:p>
          <a:p>
            <a:r>
              <a:rPr lang="en-US" sz="2800" dirty="0" smtClean="0"/>
              <a:t>FDA has 6 months to review second drug</a:t>
            </a:r>
          </a:p>
          <a:p>
            <a:r>
              <a:rPr lang="en-US" sz="2800" dirty="0" smtClean="0"/>
              <a:t>Voucher can be redeemed for non-PRV-eligible drugs</a:t>
            </a:r>
            <a:endParaRPr lang="en-US" sz="2800" dirty="0"/>
          </a:p>
          <a:p>
            <a:r>
              <a:rPr lang="en-US" sz="2800" dirty="0" smtClean="0"/>
              <a:t>Fungible (resale allowed)</a:t>
            </a:r>
          </a:p>
          <a:p>
            <a:r>
              <a:rPr lang="en-US" sz="2800" dirty="0" smtClean="0"/>
              <a:t>PRV </a:t>
            </a:r>
            <a:r>
              <a:rPr lang="en-US" sz="2800" dirty="0"/>
              <a:t>as a prize, indirect pull </a:t>
            </a:r>
            <a:r>
              <a:rPr lang="en-US" sz="2800" dirty="0" smtClean="0"/>
              <a:t>mechanism</a:t>
            </a:r>
          </a:p>
          <a:p>
            <a:r>
              <a:rPr lang="en-US" sz="2800" dirty="0" smtClean="0"/>
              <a:t>PRV as </a:t>
            </a:r>
            <a:r>
              <a:rPr lang="en-US" sz="2800" dirty="0" err="1" smtClean="0"/>
              <a:t>delinkage</a:t>
            </a:r>
            <a:r>
              <a:rPr lang="en-US" sz="2800" dirty="0" smtClean="0"/>
              <a:t> model from intellectual property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ECONOMIC VALUE OF PRV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06" y="4510100"/>
            <a:ext cx="4243162" cy="2389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1" y="2533650"/>
            <a:ext cx="3964929" cy="2654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37400" y="2670175"/>
            <a:ext cx="3568700" cy="14414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89900" y="3175000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$350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51416"/>
              </p:ext>
            </p:extLst>
          </p:nvPr>
        </p:nvGraphicFramePr>
        <p:xfrm>
          <a:off x="88900" y="-4"/>
          <a:ext cx="12103101" cy="68580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9300"/>
                <a:gridCol w="1676400"/>
                <a:gridCol w="8407401"/>
              </a:tblGrid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Company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Disease</a:t>
                      </a:r>
                      <a:endParaRPr lang="en-US" sz="18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History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Novartis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Tropical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Unsuccessfully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redeemed by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Novartis for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Ilaris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Janssen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Tropical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Not used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BioMarin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Rare Pediatric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Sold to Sanofi and Regeneron ($67 million).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Successfully redeemed for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Praluent</a:t>
                      </a:r>
                      <a:endParaRPr lang="en-US" sz="18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Knight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Tropical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Sold to Gilead ($125 million). Successfully redeemed for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Odefsey</a:t>
                      </a:r>
                      <a:endParaRPr lang="en-US" sz="18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United Therapeutics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Rare Pediatric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Sold to AbbVie ($350 million)</a:t>
                      </a: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Asklepion</a:t>
                      </a: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Pharma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Rare </a:t>
                      </a: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Pediatric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Sold </a:t>
                      </a:r>
                      <a:r>
                        <a:rPr lang="en-US" sz="1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to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Retrophin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(($75 million). Resold to Sanofi ($</a:t>
                      </a:r>
                      <a:r>
                        <a:rPr lang="en-US" sz="1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245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million). Redeemed for basal insulin/GLP-1combo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Wellstat Therapeutics 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Rare Pediatric  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Transferred to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AstraZeneca.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Not used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PaxVax Bermuda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Tropical  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Not used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Alexion Pharmaceuticals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Rare </a:t>
                      </a: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Pediatric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Not used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Alexion Pharmaceuticals 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Rare </a:t>
                      </a:r>
                      <a:r>
                        <a:rPr lang="en-US" sz="1800" dirty="0" smtClean="0">
                          <a:solidFill>
                            <a:srgbClr val="5A5A5A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Pediatric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Not used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Drugs benefiting from </a:t>
            </a:r>
            <a:r>
              <a:rPr lang="en-US" dirty="0" err="1" smtClean="0">
                <a:solidFill>
                  <a:srgbClr val="C00000"/>
                </a:solidFill>
              </a:rPr>
              <a:t>prv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336" y="3196845"/>
            <a:ext cx="7729728" cy="1895856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Ilaris</a:t>
            </a:r>
            <a:r>
              <a:rPr lang="en-US" sz="2400" dirty="0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 </a:t>
            </a:r>
            <a:r>
              <a:rPr lang="en-US" sz="2400" dirty="0" smtClean="0">
                <a:ea typeface="Calibri" charset="0"/>
                <a:cs typeface="Times New Roman" charset="0"/>
              </a:rPr>
              <a:t>– auto-inflammatory diseases</a:t>
            </a:r>
          </a:p>
          <a:p>
            <a:r>
              <a:rPr lang="en-US" sz="2400" dirty="0" err="1" smtClean="0">
                <a:solidFill>
                  <a:srgbClr val="00B050"/>
                </a:solidFill>
                <a:ea typeface="Calibri" charset="0"/>
                <a:cs typeface="Times New Roman" charset="0"/>
              </a:rPr>
              <a:t>Praluent</a:t>
            </a:r>
            <a:r>
              <a:rPr lang="en-US" sz="2400" dirty="0" smtClean="0">
                <a:solidFill>
                  <a:srgbClr val="00B050"/>
                </a:solidFill>
                <a:ea typeface="Calibri" charset="0"/>
                <a:cs typeface="Times New Roman" charset="0"/>
              </a:rPr>
              <a:t> </a:t>
            </a:r>
            <a:r>
              <a:rPr lang="en-US" sz="2400" dirty="0" smtClean="0">
                <a:ea typeface="Calibri" charset="0"/>
                <a:cs typeface="Times New Roman" charset="0"/>
              </a:rPr>
              <a:t>– cholesterol </a:t>
            </a:r>
          </a:p>
          <a:p>
            <a:r>
              <a:rPr lang="en-US" sz="2400" dirty="0" err="1" smtClean="0">
                <a:solidFill>
                  <a:srgbClr val="00B050"/>
                </a:solidFill>
                <a:ea typeface="Calibri" charset="0"/>
                <a:cs typeface="Times New Roman" charset="0"/>
              </a:rPr>
              <a:t>Odefsey</a:t>
            </a:r>
            <a:r>
              <a:rPr lang="en-US" sz="2400" dirty="0" smtClean="0">
                <a:solidFill>
                  <a:srgbClr val="00B050"/>
                </a:solidFill>
                <a:ea typeface="Calibri" charset="0"/>
                <a:cs typeface="Times New Roman" charset="0"/>
              </a:rPr>
              <a:t> </a:t>
            </a:r>
            <a:r>
              <a:rPr lang="en-US" sz="2400" dirty="0" smtClean="0">
                <a:ea typeface="Calibri" charset="0"/>
                <a:cs typeface="Times New Roman" charset="0"/>
              </a:rPr>
              <a:t>– HIV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Basal insulin/GLP-1combo </a:t>
            </a:r>
            <a:r>
              <a:rPr lang="en-US" sz="2400" dirty="0" smtClean="0">
                <a:ea typeface="Calibri" charset="0"/>
                <a:cs typeface="Times New Roman" charset="0"/>
              </a:rPr>
              <a:t>– diabetes </a:t>
            </a:r>
            <a:endParaRPr lang="en-US" sz="2400" dirty="0"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CRITICISM OF PRV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050" y="2809952"/>
            <a:ext cx="5549900" cy="8594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Government Accountability Office (GAO): 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chemeClr val="tx1"/>
                </a:solidFill>
              </a:rPr>
              <a:t>Data on rare pediatric diseases </a:t>
            </a:r>
            <a:r>
              <a:rPr lang="en-US" sz="4200" dirty="0">
                <a:solidFill>
                  <a:schemeClr val="tx1"/>
                </a:solidFill>
              </a:rPr>
              <a:t>is inconclusive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4175962"/>
            <a:ext cx="4254500" cy="2393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651500"/>
            <a:ext cx="386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FDA: agency resource displacement</a:t>
            </a:r>
          </a:p>
          <a:p>
            <a:r>
              <a:rPr lang="en-US" sz="2000" dirty="0" smtClean="0"/>
              <a:t>(+</a:t>
            </a:r>
            <a:r>
              <a:rPr lang="en-US" sz="2000" dirty="0" smtClean="0">
                <a:solidFill>
                  <a:schemeClr val="tx1"/>
                </a:solidFill>
              </a:rPr>
              <a:t>impact on goal setting)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543555"/>
            <a:ext cx="3937000" cy="202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259</TotalTime>
  <Words>438</Words>
  <Application>Microsoft Macintosh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Times New Roman</vt:lpstr>
      <vt:lpstr>Arial</vt:lpstr>
      <vt:lpstr>Parcel</vt:lpstr>
      <vt:lpstr>FDA Fast-Tracking of Ebola and Zika: HEALTH/IP Lessons</vt:lpstr>
      <vt:lpstr>PowerPoint Presentation</vt:lpstr>
      <vt:lpstr>The Outbreaks from an IP Perspective</vt:lpstr>
      <vt:lpstr>Priority Review Vouchers</vt:lpstr>
      <vt:lpstr>Mechanics of prv</vt:lpstr>
      <vt:lpstr>ECONOMIC VALUE OF PRV</vt:lpstr>
      <vt:lpstr>PowerPoint Presentation</vt:lpstr>
      <vt:lpstr>Drugs benefiting from prv</vt:lpstr>
      <vt:lpstr>CRITICISM OF PRV</vt:lpstr>
      <vt:lpstr>Ebola</vt:lpstr>
      <vt:lpstr>ZIKA</vt:lpstr>
      <vt:lpstr>QUESTIONS?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Santos Rutschman</dc:creator>
  <cp:lastModifiedBy>Ana Santos Rutschman</cp:lastModifiedBy>
  <cp:revision>38</cp:revision>
  <dcterms:created xsi:type="dcterms:W3CDTF">2016-10-10T23:53:05Z</dcterms:created>
  <dcterms:modified xsi:type="dcterms:W3CDTF">2016-10-13T04:40:37Z</dcterms:modified>
</cp:coreProperties>
</file>